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71" r:id="rId5"/>
    <p:sldId id="259" r:id="rId6"/>
    <p:sldId id="265" r:id="rId7"/>
    <p:sldId id="294" r:id="rId8"/>
    <p:sldId id="293" r:id="rId9"/>
    <p:sldId id="260" r:id="rId10"/>
    <p:sldId id="262" r:id="rId11"/>
    <p:sldId id="264" r:id="rId12"/>
    <p:sldId id="267" r:id="rId13"/>
    <p:sldId id="263" r:id="rId14"/>
    <p:sldId id="270" r:id="rId15"/>
    <p:sldId id="261" r:id="rId16"/>
    <p:sldId id="312" r:id="rId17"/>
    <p:sldId id="309" r:id="rId18"/>
    <p:sldId id="314" r:id="rId19"/>
    <p:sldId id="291" r:id="rId20"/>
    <p:sldId id="292" r:id="rId21"/>
    <p:sldId id="295" r:id="rId22"/>
    <p:sldId id="273" r:id="rId23"/>
    <p:sldId id="28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49BE3-12B9-463A-AE6F-CEDC0FCD4D9F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5E361-988B-49F9-A846-79C60173B4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13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E361-988B-49F9-A846-79C60173B43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02B7-BA51-4BFE-98B2-090B705FD49F}" type="datetimeFigureOut">
              <a:rPr lang="en-IN" smtClean="0"/>
              <a:pPr/>
              <a:t>28-03-2023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419B-BAEC-4660-85DC-4F7A18A1145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644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02B7-BA51-4BFE-98B2-090B705FD49F}" type="datetimeFigureOut">
              <a:rPr lang="en-IN" smtClean="0"/>
              <a:pPr/>
              <a:t>28-03-2023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419B-BAEC-4660-85DC-4F7A18A1145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999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02B7-BA51-4BFE-98B2-090B705FD49F}" type="datetimeFigureOut">
              <a:rPr lang="en-IN" smtClean="0"/>
              <a:pPr/>
              <a:t>28-03-2023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419B-BAEC-4660-85DC-4F7A18A1145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760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02B7-BA51-4BFE-98B2-090B705FD49F}" type="datetimeFigureOut">
              <a:rPr lang="en-IN" smtClean="0"/>
              <a:pPr/>
              <a:t>28-03-2023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419B-BAEC-4660-85DC-4F7A18A1145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767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02B7-BA51-4BFE-98B2-090B705FD49F}" type="datetimeFigureOut">
              <a:rPr lang="en-IN" smtClean="0"/>
              <a:pPr/>
              <a:t>28-03-2023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419B-BAEC-4660-85DC-4F7A18A1145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8864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02B7-BA51-4BFE-98B2-090B705FD49F}" type="datetimeFigureOut">
              <a:rPr lang="en-IN" smtClean="0"/>
              <a:pPr/>
              <a:t>28-03-2023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419B-BAEC-4660-85DC-4F7A18A1145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778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02B7-BA51-4BFE-98B2-090B705FD49F}" type="datetimeFigureOut">
              <a:rPr lang="en-IN" smtClean="0"/>
              <a:pPr/>
              <a:t>28-03-2023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419B-BAEC-4660-85DC-4F7A18A1145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098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02B7-BA51-4BFE-98B2-090B705FD49F}" type="datetimeFigureOut">
              <a:rPr lang="en-IN" smtClean="0"/>
              <a:pPr/>
              <a:t>28-03-2023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419B-BAEC-4660-85DC-4F7A18A1145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9309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02B7-BA51-4BFE-98B2-090B705FD49F}" type="datetimeFigureOut">
              <a:rPr lang="en-IN" smtClean="0"/>
              <a:pPr/>
              <a:t>28-03-2023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419B-BAEC-4660-85DC-4F7A18A1145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059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02B7-BA51-4BFE-98B2-090B705FD49F}" type="datetimeFigureOut">
              <a:rPr lang="en-IN" smtClean="0"/>
              <a:pPr/>
              <a:t>28-03-2023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419B-BAEC-4660-85DC-4F7A18A1145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763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02B7-BA51-4BFE-98B2-090B705FD49F}" type="datetimeFigureOut">
              <a:rPr lang="en-IN" smtClean="0"/>
              <a:pPr/>
              <a:t>28-03-2023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419B-BAEC-4660-85DC-4F7A18A1145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9898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402B7-BA51-4BFE-98B2-090B705FD49F}" type="datetimeFigureOut">
              <a:rPr lang="en-IN" smtClean="0"/>
              <a:pPr/>
              <a:t>28-03-2023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419B-BAEC-4660-85DC-4F7A18A1145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12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2z33gTP" TargetMode="External"/><Relationship Id="rId3" Type="http://schemas.openxmlformats.org/officeDocument/2006/relationships/hyperlink" Target="https://bit.ly/3A7vc8s" TargetMode="External"/><Relationship Id="rId7" Type="http://schemas.openxmlformats.org/officeDocument/2006/relationships/hyperlink" Target="https://bit.ly/3TrORqC" TargetMode="External"/><Relationship Id="rId2" Type="http://schemas.openxmlformats.org/officeDocument/2006/relationships/hyperlink" Target="https://bit.ly/3fVANY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it.ly/3WLPj5I" TargetMode="External"/><Relationship Id="rId5" Type="http://schemas.openxmlformats.org/officeDocument/2006/relationships/hyperlink" Target="https://bit.ly/2Ow8YTb" TargetMode="External"/><Relationship Id="rId4" Type="http://schemas.openxmlformats.org/officeDocument/2006/relationships/hyperlink" Target="https://bit.ly/2IyBSAy" TargetMode="External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23900" y="2143117"/>
            <a:ext cx="7772400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Indian Mega Trails</a:t>
            </a:r>
            <a:endParaRPr lang="en-IN" sz="4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5204" y="4437112"/>
            <a:ext cx="59405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3600" b="1" dirty="0">
              <a:solidFill>
                <a:schemeClr val="bg1">
                  <a:lumMod val="95000"/>
                </a:schemeClr>
              </a:solidFill>
              <a:latin typeface="Bradley Hand ITC" pitchFamily="66" charset="0"/>
            </a:endParaRPr>
          </a:p>
          <a:p>
            <a:pPr algn="r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Bradley Hand ITC" pitchFamily="66" charset="0"/>
              </a:rPr>
              <a:t>Celebrating Incredible India’s Wilderness…</a:t>
            </a:r>
            <a:endParaRPr lang="en-IN" sz="2800" b="1" dirty="0">
              <a:solidFill>
                <a:schemeClr val="bg1">
                  <a:lumMod val="95000"/>
                </a:schemeClr>
              </a:solidFill>
              <a:latin typeface="Bradley Hand ITC" pitchFamily="66" charset="0"/>
            </a:endParaRPr>
          </a:p>
        </p:txBody>
      </p:sp>
      <p:sp>
        <p:nvSpPr>
          <p:cNvPr id="3" name="Frame 2"/>
          <p:cNvSpPr/>
          <p:nvPr/>
        </p:nvSpPr>
        <p:spPr>
          <a:xfrm>
            <a:off x="381000" y="304800"/>
            <a:ext cx="8458200" cy="6096000"/>
          </a:xfrm>
          <a:prstGeom prst="frame">
            <a:avLst>
              <a:gd name="adj1" fmla="val 1136"/>
            </a:avLst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7" name="Picture 2" descr="D:\Download\WhatsApp Image 2022-11-11 at 12.36.54 PM.jpe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0826" y="357166"/>
            <a:ext cx="2286016" cy="1881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575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Trails with a difference…</a:t>
            </a:r>
            <a:endParaRPr lang="en-IN" dirty="0"/>
          </a:p>
        </p:txBody>
      </p:sp>
      <p:sp>
        <p:nvSpPr>
          <p:cNvPr id="5" name="AutoShape 2" descr="blob:https://web.whatsapp.com/92dba9c7-7cf2-42ae-8055-6fdec0680bb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309999"/>
            <a:ext cx="5393170" cy="491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715000" y="1524000"/>
            <a:ext cx="3124200" cy="4602163"/>
          </a:xfrm>
        </p:spPr>
        <p:txBody>
          <a:bodyPr>
            <a:noAutofit/>
          </a:bodyPr>
          <a:lstStyle/>
          <a:p>
            <a:r>
              <a:rPr lang="en-US" sz="1800" dirty="0"/>
              <a:t>Signposting : Every 250 m &amp; at crossroads. QR codes</a:t>
            </a:r>
          </a:p>
          <a:p>
            <a:r>
              <a:rPr lang="en-US" sz="1800" dirty="0"/>
              <a:t>Small bridges where required</a:t>
            </a:r>
          </a:p>
          <a:p>
            <a:r>
              <a:rPr lang="en-US" sz="1800" dirty="0"/>
              <a:t>Secure danger zones</a:t>
            </a:r>
          </a:p>
          <a:p>
            <a:r>
              <a:rPr lang="en-US" sz="1800" dirty="0"/>
              <a:t>Avoid road hiking as much as possible.</a:t>
            </a:r>
          </a:p>
          <a:p>
            <a:r>
              <a:rPr lang="en-US" sz="1800" dirty="0"/>
              <a:t>Avoid towns &amp; highly populated areas to enhance the wilderness experience</a:t>
            </a:r>
          </a:p>
          <a:p>
            <a:r>
              <a:rPr lang="en-US" sz="1800" dirty="0"/>
              <a:t>Digital Map</a:t>
            </a:r>
          </a:p>
          <a:p>
            <a:r>
              <a:rPr lang="en-US" sz="1800" dirty="0"/>
              <a:t>Trail App</a:t>
            </a:r>
          </a:p>
          <a:p>
            <a:r>
              <a:rPr lang="en-US" sz="1800" dirty="0"/>
              <a:t>Nature interpretation along the route</a:t>
            </a:r>
          </a:p>
        </p:txBody>
      </p:sp>
    </p:spTree>
    <p:extLst>
      <p:ext uri="{BB962C8B-B14F-4D97-AF65-F5344CB8AC3E}">
        <p14:creationId xmlns:p14="http://schemas.microsoft.com/office/powerpoint/2010/main" val="2222524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World Class Experience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6019800"/>
            <a:ext cx="8229600" cy="487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Curated by local host community </a:t>
            </a:r>
            <a:endParaRPr lang="en-IN" sz="2400" dirty="0"/>
          </a:p>
        </p:txBody>
      </p:sp>
      <p:sp>
        <p:nvSpPr>
          <p:cNvPr id="4" name="AutoShape 2" descr="blob:https://web.whatsapp.com/f131eb19-1f38-450d-ae24-57b903c4b0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2" t="12645" r="32440" b="13868"/>
          <a:stretch/>
        </p:blipFill>
        <p:spPr bwMode="auto">
          <a:xfrm>
            <a:off x="6088653" y="1260764"/>
            <a:ext cx="2947843" cy="2777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blob:https://web.whatsapp.com/6a729aa7-e720-4cbf-a20e-8adb0e14fb9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0" r="5000" b="8019"/>
          <a:stretch/>
        </p:blipFill>
        <p:spPr bwMode="auto">
          <a:xfrm>
            <a:off x="3124200" y="1524000"/>
            <a:ext cx="2781589" cy="4185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 descr="blob:https://web.whatsapp.com/ca50ce76-f9a5-4945-afa5-8a3a54e96a08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0" y="1737373"/>
            <a:ext cx="2818871" cy="3758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357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Community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4043362" cy="4525963"/>
          </a:xfrm>
        </p:spPr>
        <p:txBody>
          <a:bodyPr>
            <a:noAutofit/>
          </a:bodyPr>
          <a:lstStyle/>
          <a:p>
            <a:r>
              <a:rPr lang="en-US" sz="1800" dirty="0"/>
              <a:t>Homestays &amp; Community Camps</a:t>
            </a:r>
          </a:p>
          <a:p>
            <a:pPr lvl="1"/>
            <a:r>
              <a:rPr lang="en-US" sz="1800" dirty="0"/>
              <a:t>Every 15-20kms (terrain dependent)</a:t>
            </a:r>
          </a:p>
          <a:p>
            <a:pPr lvl="1"/>
            <a:r>
              <a:rPr lang="en-US" sz="1800" dirty="0"/>
              <a:t>Hygienic  accommodation &amp; food</a:t>
            </a:r>
          </a:p>
          <a:p>
            <a:pPr lvl="1"/>
            <a:r>
              <a:rPr lang="en-US" sz="1800" dirty="0"/>
              <a:t>Bio break stops</a:t>
            </a:r>
          </a:p>
          <a:p>
            <a:pPr lvl="1"/>
            <a:r>
              <a:rPr lang="en-US" sz="1800" dirty="0"/>
              <a:t>Renewable energy</a:t>
            </a:r>
          </a:p>
          <a:p>
            <a:pPr lvl="1"/>
            <a:r>
              <a:rPr lang="en-US" sz="1800" dirty="0"/>
              <a:t>Waste Management</a:t>
            </a:r>
          </a:p>
          <a:p>
            <a:pPr lvl="1"/>
            <a:r>
              <a:rPr lang="en-US" sz="1800" dirty="0"/>
              <a:t>Drinking water</a:t>
            </a:r>
          </a:p>
          <a:p>
            <a:pPr lvl="1"/>
            <a:endParaRPr lang="en-US" sz="1800" dirty="0"/>
          </a:p>
          <a:p>
            <a:r>
              <a:rPr lang="en-US" sz="1800" dirty="0"/>
              <a:t>Local Guides</a:t>
            </a:r>
          </a:p>
          <a:p>
            <a:r>
              <a:rPr lang="en-US" sz="1800" dirty="0"/>
              <a:t>Nature interpretation</a:t>
            </a:r>
          </a:p>
          <a:p>
            <a:r>
              <a:rPr lang="en-US" sz="1800" dirty="0"/>
              <a:t>First Aid</a:t>
            </a:r>
          </a:p>
          <a:p>
            <a:r>
              <a:rPr lang="en-US" sz="1800" dirty="0"/>
              <a:t>Rescue Posts</a:t>
            </a:r>
          </a:p>
          <a:p>
            <a:r>
              <a:rPr lang="en-US" sz="1800" dirty="0"/>
              <a:t>Grocery stores</a:t>
            </a:r>
          </a:p>
          <a:p>
            <a:r>
              <a:rPr lang="en-US" sz="1800" dirty="0"/>
              <a:t>Communication through Satellite </a:t>
            </a:r>
          </a:p>
          <a:p>
            <a:pPr marL="0" indent="0">
              <a:buNone/>
            </a:pPr>
            <a:r>
              <a:rPr lang="en-US" sz="1800" dirty="0"/>
              <a:t>       phone (where no network available)</a:t>
            </a:r>
          </a:p>
          <a:p>
            <a:endParaRPr lang="en-IN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268760"/>
            <a:ext cx="4356100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0488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8" y="2857497"/>
            <a:ext cx="2971792" cy="1357322"/>
          </a:xfrm>
        </p:spPr>
        <p:txBody>
          <a:bodyPr>
            <a:noAutofit/>
          </a:bodyPr>
          <a:lstStyle/>
          <a:p>
            <a:r>
              <a:rPr lang="en-US" sz="1800" dirty="0"/>
              <a:t>Thru Hike – The entire trail</a:t>
            </a:r>
          </a:p>
          <a:p>
            <a:r>
              <a:rPr lang="en-US" sz="1800" dirty="0"/>
              <a:t>Point to Point- Sections of the trail</a:t>
            </a:r>
          </a:p>
          <a:p>
            <a:r>
              <a:rPr lang="en-US" sz="1800" dirty="0"/>
              <a:t>Online reservation system for trail and homestays</a:t>
            </a:r>
          </a:p>
          <a:p>
            <a:r>
              <a:rPr lang="en-US" sz="1800" dirty="0"/>
              <a:t>Insurance &amp; rescue cover</a:t>
            </a:r>
          </a:p>
          <a:p>
            <a:r>
              <a:rPr lang="en-US" sz="1800" dirty="0"/>
              <a:t>Digital maps</a:t>
            </a:r>
          </a:p>
          <a:p>
            <a:r>
              <a:rPr lang="en-US" sz="1800" dirty="0"/>
              <a:t>Mobile app </a:t>
            </a:r>
          </a:p>
          <a:p>
            <a:r>
              <a:rPr lang="en-IN" sz="1800" dirty="0"/>
              <a:t>Access Management</a:t>
            </a:r>
          </a:p>
          <a:p>
            <a:r>
              <a:rPr lang="en-IN" sz="1800" dirty="0"/>
              <a:t>Sustainability fees</a:t>
            </a:r>
          </a:p>
          <a:p>
            <a:endParaRPr lang="en-IN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268760"/>
            <a:ext cx="5298868" cy="5230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780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Communication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2120" y="2708920"/>
            <a:ext cx="3034680" cy="2863220"/>
          </a:xfrm>
        </p:spPr>
        <p:txBody>
          <a:bodyPr>
            <a:normAutofit/>
          </a:bodyPr>
          <a:lstStyle/>
          <a:p>
            <a:r>
              <a:rPr lang="en-US" sz="1800" dirty="0"/>
              <a:t>Mobile connectivity / Wi-Fi at Home stays / community camps</a:t>
            </a:r>
          </a:p>
          <a:p>
            <a:r>
              <a:rPr lang="en-US" sz="1800" dirty="0"/>
              <a:t>Satellite phones (DSPT model in Ladakh) through Indian gateway for remote places</a:t>
            </a:r>
            <a:endParaRPr lang="en-IN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/>
          <a:srcRect l="5297" r="11380"/>
          <a:stretch/>
        </p:blipFill>
        <p:spPr bwMode="auto">
          <a:xfrm>
            <a:off x="323528" y="1340768"/>
            <a:ext cx="5199953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3687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868346"/>
          </a:xfrm>
        </p:spPr>
        <p:txBody>
          <a:bodyPr/>
          <a:lstStyle/>
          <a:p>
            <a:r>
              <a:rPr lang="en-US" dirty="0"/>
              <a:t>Sustainability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4940598"/>
            <a:ext cx="7662891" cy="1845988"/>
          </a:xfrm>
        </p:spPr>
        <p:txBody>
          <a:bodyPr>
            <a:noAutofit/>
          </a:bodyPr>
          <a:lstStyle/>
          <a:p>
            <a:r>
              <a:rPr lang="en-US" sz="1700" dirty="0"/>
              <a:t>Sustainable Tourism Criteria of India</a:t>
            </a:r>
          </a:p>
          <a:p>
            <a:r>
              <a:rPr lang="en-US" sz="1700" dirty="0"/>
              <a:t>Low carbon footprint</a:t>
            </a:r>
          </a:p>
          <a:p>
            <a:r>
              <a:rPr lang="en-US" sz="1700" dirty="0"/>
              <a:t>Renewable energy / solar </a:t>
            </a:r>
          </a:p>
          <a:p>
            <a:r>
              <a:rPr lang="en-US" sz="1700" dirty="0"/>
              <a:t>Leave no trace….</a:t>
            </a:r>
          </a:p>
          <a:p>
            <a:r>
              <a:rPr lang="en-US" sz="1700" dirty="0"/>
              <a:t>Single use plastic free zone</a:t>
            </a:r>
          </a:p>
          <a:p>
            <a:r>
              <a:rPr lang="en-US" sz="1700" dirty="0"/>
              <a:t>Waste Management</a:t>
            </a:r>
            <a:endParaRPr lang="en-IN" sz="1700" dirty="0"/>
          </a:p>
        </p:txBody>
      </p:sp>
      <p:sp>
        <p:nvSpPr>
          <p:cNvPr id="4" name="AutoShape 2" descr="blob:https://web.whatsapp.com/b6f9bbd3-7433-4ae6-abc1-29d3c9419f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7"/>
          <a:stretch/>
        </p:blipFill>
        <p:spPr bwMode="auto">
          <a:xfrm>
            <a:off x="307975" y="1142984"/>
            <a:ext cx="3399929" cy="378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blob:https://web.whatsapp.com/3289b91f-14ff-4b67-87b3-5b52c559b03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42984"/>
            <a:ext cx="4968552" cy="378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487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2047" y="404664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+mj-lt"/>
              </a:rPr>
              <a:t>Governance Model</a:t>
            </a:r>
            <a:endParaRPr lang="en-IN" sz="44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679" y="1153855"/>
            <a:ext cx="374441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 smtClean="0"/>
              <a:t>SPV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 smtClean="0"/>
              <a:t>Not for profit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 smtClean="0"/>
              <a:t>For Social welfare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 smtClean="0"/>
              <a:t>Online/ offline permit model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 smtClean="0"/>
              <a:t>Insurance &amp; rescue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SPV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Indian Forest Service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Ministry of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Tourism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State Government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Ministry of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Defence</a:t>
            </a:r>
            <a:endParaRPr lang="en-IN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19"/>
          <a:stretch/>
        </p:blipFill>
        <p:spPr bwMode="auto">
          <a:xfrm>
            <a:off x="3851920" y="1197366"/>
            <a:ext cx="5098116" cy="511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679" y="3690360"/>
            <a:ext cx="32701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Role of SPV: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Administration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Route Maintenance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Trail infrastructure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Training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Local Community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Campsite, Reservation system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Rescue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Insurance 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3085025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7043" y="62864"/>
            <a:ext cx="4499992" cy="677108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fontAlgn="ctr"/>
            <a:r>
              <a:rPr lang="en-US" sz="1400" b="1" dirty="0" smtClean="0">
                <a:latin typeface="+mj-lt"/>
              </a:rPr>
              <a:t>Possible Landowners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Revenue land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Restricted Revenue Land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Forest Land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Reserve Forest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National Park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Eco-Sensitive Zone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Border Regions \ Defense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Private Land</a:t>
            </a:r>
          </a:p>
          <a:p>
            <a:pPr lvl="0" fontAlgn="ctr"/>
            <a:endParaRPr lang="en-US" sz="1400" b="1" dirty="0" smtClean="0">
              <a:latin typeface="+mj-lt"/>
            </a:endParaRPr>
          </a:p>
          <a:p>
            <a:pPr lvl="0" fontAlgn="ctr"/>
            <a:r>
              <a:rPr lang="en-US" sz="1400" b="1" dirty="0" smtClean="0">
                <a:latin typeface="+mj-lt"/>
              </a:rPr>
              <a:t>Trail Ecosystem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Main Trail corridor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Associated Side Trails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Parking Areas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Shelters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Campsites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Home Stays</a:t>
            </a:r>
          </a:p>
          <a:p>
            <a:pPr marL="285750" indent="-285750" fontAlgn="ctr"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Scenic Vistas</a:t>
            </a:r>
          </a:p>
          <a:p>
            <a:pPr lvl="1" indent="-457200" fontAlgn="ctr"/>
            <a:endParaRPr lang="en-US" sz="1400" b="1" dirty="0" smtClean="0">
              <a:latin typeface="+mj-lt"/>
            </a:endParaRPr>
          </a:p>
          <a:p>
            <a:pPr lvl="1" indent="-457200" fontAlgn="ctr"/>
            <a:r>
              <a:rPr lang="en-US" sz="1400" b="1" dirty="0" smtClean="0">
                <a:latin typeface="+mj-lt"/>
              </a:rPr>
              <a:t>Governing Bodies</a:t>
            </a:r>
          </a:p>
          <a:p>
            <a:pPr lvl="1" indent="-457200" fontAlgn="ctr">
              <a:buFont typeface="Wingdings" pitchFamily="2" charset="2"/>
              <a:buChar char="§"/>
            </a:pPr>
            <a:r>
              <a:rPr lang="en-US" sz="1400" dirty="0" smtClean="0">
                <a:latin typeface="+mj-lt"/>
              </a:rPr>
              <a:t>Trail Governing Mechanics</a:t>
            </a:r>
          </a:p>
          <a:p>
            <a:pPr lvl="1" indent="-457200" fontAlgn="ctr">
              <a:buFont typeface="Wingdings" pitchFamily="2" charset="2"/>
              <a:buChar char="§"/>
            </a:pPr>
            <a:r>
              <a:rPr lang="en-US" sz="1400" dirty="0" smtClean="0">
                <a:latin typeface="+mj-lt"/>
              </a:rPr>
              <a:t>Three Pillars of Governance</a:t>
            </a:r>
          </a:p>
          <a:p>
            <a:pPr lvl="1" indent="-457200" fontAlgn="ctr">
              <a:buFont typeface="Wingdings" pitchFamily="2" charset="2"/>
              <a:buChar char="§"/>
            </a:pPr>
            <a:r>
              <a:rPr lang="en-US" sz="1400" dirty="0" smtClean="0">
                <a:latin typeface="+mj-lt"/>
              </a:rPr>
              <a:t>Land Management agencies</a:t>
            </a:r>
          </a:p>
          <a:p>
            <a:pPr lvl="1" indent="-457200" fontAlgn="ctr">
              <a:buFont typeface="Wingdings" pitchFamily="2" charset="2"/>
              <a:buChar char="§"/>
            </a:pPr>
            <a:r>
              <a:rPr lang="en-US" sz="1400" dirty="0" smtClean="0">
                <a:latin typeface="+mj-lt"/>
              </a:rPr>
              <a:t>Permit and access control</a:t>
            </a:r>
          </a:p>
          <a:p>
            <a:pPr lvl="1" indent="-457200" fontAlgn="ctr">
              <a:buFont typeface="Wingdings" pitchFamily="2" charset="2"/>
              <a:buChar char="§"/>
            </a:pPr>
            <a:r>
              <a:rPr lang="en-US" sz="1400" dirty="0" smtClean="0">
                <a:latin typeface="+mj-lt"/>
              </a:rPr>
              <a:t>Trail Economics and Revenue Models</a:t>
            </a:r>
          </a:p>
          <a:p>
            <a:pPr lvl="1" indent="-457200" fontAlgn="ctr">
              <a:buFont typeface="Wingdings" pitchFamily="2" charset="2"/>
              <a:buChar char="§"/>
            </a:pPr>
            <a:r>
              <a:rPr lang="en-US" sz="1400" dirty="0" smtClean="0">
                <a:latin typeface="+mj-lt"/>
              </a:rPr>
              <a:t>Estimated Capital Expense for 100km stretch of a trail in first phase</a:t>
            </a:r>
          </a:p>
          <a:p>
            <a:pPr lvl="1" indent="-457200" fontAlgn="ctr">
              <a:buFont typeface="Wingdings" pitchFamily="2" charset="2"/>
              <a:buChar char="§"/>
            </a:pPr>
            <a:r>
              <a:rPr lang="en-US" sz="1400" dirty="0" smtClean="0">
                <a:latin typeface="+mj-lt"/>
              </a:rPr>
              <a:t>Estimated operation and Maintenance cost</a:t>
            </a:r>
          </a:p>
          <a:p>
            <a:pPr lvl="1" indent="-457200" fontAlgn="ctr">
              <a:buFont typeface="Wingdings" pitchFamily="2" charset="2"/>
              <a:buChar char="§"/>
            </a:pPr>
            <a:r>
              <a:rPr lang="en-US" sz="1400" dirty="0" smtClean="0">
                <a:latin typeface="+mj-lt"/>
              </a:rPr>
              <a:t>Estimated yearly Revenue Generation fro a 1000 km stretch of a trail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2636912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Mega Trails Governance</a:t>
            </a:r>
          </a:p>
          <a:p>
            <a:r>
              <a:rPr lang="en-US" sz="2400" dirty="0" smtClean="0">
                <a:latin typeface="+mj-lt"/>
              </a:rPr>
              <a:t>Access Control</a:t>
            </a:r>
          </a:p>
          <a:p>
            <a:r>
              <a:rPr lang="en-US" sz="2400" dirty="0" smtClean="0">
                <a:latin typeface="+mj-lt"/>
              </a:rPr>
              <a:t>Revenue Model</a:t>
            </a:r>
            <a:endParaRPr lang="en-IN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612477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Mega Trail Governance</a:t>
            </a:r>
            <a:endParaRPr lang="en-IN" sz="32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0925" y="2514034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Trail Governing Mechanics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Three Pillars of Governance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Permit &amp; Access Control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Trail Economics &amp; Revenue Models</a:t>
            </a: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" r="7357" b="9258"/>
          <a:stretch/>
        </p:blipFill>
        <p:spPr bwMode="auto">
          <a:xfrm>
            <a:off x="4932040" y="908720"/>
            <a:ext cx="365336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222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835696" y="257489"/>
            <a:ext cx="578647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Vrinda" pitchFamily="34" charset="0"/>
              </a:rPr>
              <a:t>          </a:t>
            </a:r>
            <a:r>
              <a:rPr lang="en-US" sz="4400" dirty="0">
                <a:latin typeface="+mj-lt"/>
                <a:ea typeface="+mj-ea"/>
                <a:cs typeface="+mj-cs"/>
              </a:rPr>
              <a:t>Air Connectivity</a:t>
            </a:r>
            <a:endParaRPr kumimoji="0" lang="en-US" sz="180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211960" y="1026930"/>
            <a:ext cx="4789196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OPERATIONALIZE: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	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Chinyalisaur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Uttarakhand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ea typeface="Calibri" pitchFamily="34" charset="0"/>
              <a:cs typeface="Vrind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	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Gauchar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Uttarakhand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	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Pithoragarh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 	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Uttarakhand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	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Kargil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Ladakh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	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Thoise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 	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Ladakh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	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Mechuka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Arunachal Pradesh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STREAMLINE OPERATIONS: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	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Kullu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 	Himachal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Pradesh	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	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Shimla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 	Himachal Pradesh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	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Pasighat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Arunachal Pradesh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	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Ziro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Arunachal Pradesh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GREENFIELD: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	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Karsha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Ladakh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	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Kaza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 	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Spiti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, Himachal Pradesh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	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Yambung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(Body)"/>
                <a:ea typeface="Calibri" pitchFamily="34" charset="0"/>
                <a:cs typeface="Vrinda" pitchFamily="34" charset="0"/>
              </a:rPr>
              <a:t>	Sikkim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(Body)"/>
              <a:cs typeface="Arial" pitchFamily="34" charset="0"/>
            </a:endParaRPr>
          </a:p>
        </p:txBody>
      </p:sp>
      <p:pic>
        <p:nvPicPr>
          <p:cNvPr id="4" name="Picture 2" descr="D:\Download\WhatsApp Image 2022-11-11 at 12.20.10 PM.jpeg"/>
          <p:cNvPicPr>
            <a:picLocks noChangeAspect="1" noChangeArrowheads="1"/>
          </p:cNvPicPr>
          <p:nvPr/>
        </p:nvPicPr>
        <p:blipFill rotWithShape="1">
          <a:blip r:embed="rId2"/>
          <a:srcRect r="14039"/>
          <a:stretch/>
        </p:blipFill>
        <p:spPr bwMode="auto">
          <a:xfrm>
            <a:off x="358868" y="1033323"/>
            <a:ext cx="3853092" cy="4989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Western Indian Himalayan Trail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791200"/>
            <a:ext cx="8839200" cy="4873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dirty="0" err="1"/>
              <a:t>Patnitop</a:t>
            </a:r>
            <a:r>
              <a:rPr lang="en-US" sz="1600" dirty="0"/>
              <a:t> ( Jammu), Kashmir, Ladakh, </a:t>
            </a:r>
            <a:r>
              <a:rPr lang="en-US" sz="1600" dirty="0" err="1"/>
              <a:t>Spiti</a:t>
            </a:r>
            <a:r>
              <a:rPr lang="en-US" sz="1600" dirty="0"/>
              <a:t>, Garhwal, Kumaon, </a:t>
            </a:r>
            <a:r>
              <a:rPr lang="en-US" sz="1600" dirty="0" err="1"/>
              <a:t>Jauljibi</a:t>
            </a:r>
            <a:r>
              <a:rPr lang="en-US" sz="1600" dirty="0"/>
              <a:t>, </a:t>
            </a:r>
            <a:r>
              <a:rPr lang="en-US" sz="1600" dirty="0" err="1"/>
              <a:t>Kalapani</a:t>
            </a:r>
            <a:r>
              <a:rPr lang="en-US" sz="1600" dirty="0"/>
              <a:t> ( Tri Junction area) (Pithoragarh,  Uttarakhand) </a:t>
            </a:r>
            <a:endParaRPr lang="en-IN" sz="1600" dirty="0"/>
          </a:p>
          <a:p>
            <a:pPr marL="0" indent="0" algn="ctr">
              <a:buNone/>
            </a:pPr>
            <a:r>
              <a:rPr lang="en-US" sz="2000" dirty="0"/>
              <a:t>Distance : 1100/1200 </a:t>
            </a:r>
            <a:r>
              <a:rPr lang="en-US" sz="2000" dirty="0" err="1"/>
              <a:t>kms</a:t>
            </a:r>
            <a:r>
              <a:rPr lang="en-US" sz="2000" dirty="0"/>
              <a:t> </a:t>
            </a:r>
            <a:r>
              <a:rPr lang="en-US" sz="2000" dirty="0" err="1"/>
              <a:t>Approx</a:t>
            </a:r>
            <a:endParaRPr lang="en-IN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6471" b="18168"/>
          <a:stretch/>
        </p:blipFill>
        <p:spPr>
          <a:xfrm>
            <a:off x="2710294" y="1066800"/>
            <a:ext cx="3723409" cy="4462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586" y="1071664"/>
            <a:ext cx="1926321" cy="2568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7616" y="2209800"/>
            <a:ext cx="2825270" cy="211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Country-side Icons - Free SVG &amp; PNG Country-side Images - Noun Proje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4864" y="6076238"/>
            <a:ext cx="731637" cy="73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cycle, bike, race, ride, riding, sport icon - Download on Iconfind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02" y="6076238"/>
            <a:ext cx="781762" cy="7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616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572000" y="1178531"/>
            <a:ext cx="4286280" cy="453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</a:rPr>
              <a:t>GREAT HIMALAYAN TRAIL NEPAL 	1700 km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  <a:hlinkClick r:id="rId2"/>
              </a:rPr>
              <a:t>https://bit.ly/3fVANYu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Vrinda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</a:rPr>
              <a:t>TRANS BHUTAN TRAIL		400 km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  <a:hlinkClick r:id="rId3"/>
              </a:rPr>
              <a:t>https://bit.ly/3A7vc8s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Vrinda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</a:rPr>
              <a:t>APPALACHIAN TRAIL		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ea typeface="Calibri" pitchFamily="34" charset="0"/>
                <a:cs typeface="Arial" pitchFamily="34" charset="0"/>
              </a:rPr>
              <a:t>2,200 miles 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  <a:hlinkClick r:id="rId4"/>
              </a:rPr>
              <a:t>https://bit.ly/2IyBSAy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</a:rPr>
              <a:t> 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</a:rPr>
              <a:t>CONTINENTAL DIVIDE TRAIL </a:t>
            </a:r>
            <a:r>
              <a:rPr lang="en-US" sz="1400" dirty="0">
                <a:ea typeface="Calibri" pitchFamily="34" charset="0"/>
                <a:cs typeface="Vrinda" pitchFamily="34" charset="0"/>
              </a:rPr>
              <a:t>	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ea typeface="Calibri" pitchFamily="34" charset="0"/>
                <a:cs typeface="Arial" pitchFamily="34" charset="0"/>
              </a:rPr>
              <a:t>3,028 miles 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  <a:hlinkClick r:id="rId5"/>
              </a:rPr>
              <a:t>https://bit.ly/2Ow8YTb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</a:rPr>
              <a:t> 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</a:rPr>
              <a:t>TRANS CANADA TRAIL 	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ea typeface="Calibri" pitchFamily="34" charset="0"/>
                <a:cs typeface="Arial" pitchFamily="34" charset="0"/>
              </a:rPr>
              <a:t>15,000 miles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  <a:hlinkClick r:id="rId6"/>
              </a:rPr>
              <a:t>https://bit.ly/3WLPj5I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</a:rPr>
              <a:t>  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</a:rPr>
              <a:t>TRANS JORDAN TRAIL 	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ea typeface="Calibri" pitchFamily="34" charset="0"/>
                <a:cs typeface="Arial" pitchFamily="34" charset="0"/>
              </a:rPr>
              <a:t>650 km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  <a:hlinkClick r:id="rId7"/>
              </a:rPr>
              <a:t>https://bit.ly/3TrORqC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</a:rPr>
              <a:t> 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</a:rPr>
              <a:t>PACIFIC CREST TRAIL USA 	2,653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ea typeface="Calibri" pitchFamily="34" charset="0"/>
                <a:cs typeface="Arial" pitchFamily="34" charset="0"/>
              </a:rPr>
              <a:t>miles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  <a:hlinkClick r:id="rId8"/>
              </a:rPr>
              <a:t>https://bit.ly/2z33gTP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Vrinda" pitchFamily="34" charset="0"/>
              </a:rPr>
              <a:t> 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528" y="1196752"/>
            <a:ext cx="4043506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034581" y="375879"/>
            <a:ext cx="36805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GLOBAL TRAILS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0" y="160338"/>
            <a:ext cx="8816988" cy="658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03197" y="2087850"/>
            <a:ext cx="42273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Calibri (Headings)"/>
              </a:rPr>
              <a:t>Future Trails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58609" y="2564904"/>
            <a:ext cx="3240360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Yamuna River Trail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North East Trail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Indian West Coast Trail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Indian East Coast Trail</a:t>
            </a:r>
          </a:p>
        </p:txBody>
      </p:sp>
      <p:sp>
        <p:nvSpPr>
          <p:cNvPr id="4" name="AutoShape 2" descr="blob:https://web.whatsapp.com/f49e4e55-c992-40db-a49a-b5fd171c384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024" y="1362025"/>
            <a:ext cx="4143404" cy="4972072"/>
          </a:xfrm>
        </p:spPr>
        <p:txBody>
          <a:bodyPr>
            <a:noAutofit/>
          </a:bodyPr>
          <a:lstStyle/>
          <a:p>
            <a:r>
              <a:rPr lang="en-US" sz="1600" dirty="0"/>
              <a:t>Onboarding </a:t>
            </a:r>
            <a:r>
              <a:rPr lang="en-US" sz="1600" dirty="0" err="1"/>
              <a:t>MoEFCC</a:t>
            </a:r>
            <a:r>
              <a:rPr lang="en-US" sz="1600" dirty="0"/>
              <a:t>, MEA, MHA</a:t>
            </a:r>
          </a:p>
          <a:p>
            <a:r>
              <a:rPr lang="en-US" sz="1600" dirty="0"/>
              <a:t>State governments : Ecotourism boards/ Tourism &amp; Forest Departments</a:t>
            </a:r>
          </a:p>
          <a:p>
            <a:r>
              <a:rPr lang="en-US" sz="1600" dirty="0" smtClean="0"/>
              <a:t>Route</a:t>
            </a:r>
          </a:p>
          <a:p>
            <a:r>
              <a:rPr lang="en-US" sz="1600" dirty="0" smtClean="0"/>
              <a:t>Trail Governance </a:t>
            </a:r>
            <a:endParaRPr lang="en-US" sz="1600" dirty="0"/>
          </a:p>
          <a:p>
            <a:r>
              <a:rPr lang="en-US" sz="1600" dirty="0"/>
              <a:t>Detailed planning </a:t>
            </a:r>
          </a:p>
          <a:p>
            <a:r>
              <a:rPr lang="en-US" sz="1600" dirty="0"/>
              <a:t>Access &amp; infrastructure</a:t>
            </a:r>
          </a:p>
          <a:p>
            <a:r>
              <a:rPr lang="en-US" sz="1600" dirty="0"/>
              <a:t>Training modules by IITTM</a:t>
            </a:r>
          </a:p>
          <a:p>
            <a:r>
              <a:rPr lang="en-US" sz="1600" dirty="0"/>
              <a:t>Rescue management system </a:t>
            </a:r>
            <a:endParaRPr lang="en-US" sz="1600" dirty="0" smtClean="0"/>
          </a:p>
          <a:p>
            <a:r>
              <a:rPr lang="en-US" sz="1600" dirty="0" smtClean="0"/>
              <a:t>Sustainable </a:t>
            </a:r>
            <a:r>
              <a:rPr lang="en-US" sz="1600" dirty="0"/>
              <a:t>design of homestays/ campsites</a:t>
            </a:r>
          </a:p>
          <a:p>
            <a:r>
              <a:rPr lang="en-US" sz="1600" dirty="0"/>
              <a:t>Carrying Capacity for sections and trail </a:t>
            </a:r>
          </a:p>
          <a:p>
            <a:r>
              <a:rPr lang="en-US" sz="1600" dirty="0"/>
              <a:t>Project funding</a:t>
            </a:r>
          </a:p>
          <a:p>
            <a:r>
              <a:rPr lang="en-US" sz="1600" dirty="0"/>
              <a:t>Mapping the </a:t>
            </a:r>
            <a:r>
              <a:rPr lang="en-US" sz="1600" dirty="0" smtClean="0"/>
              <a:t>trails/ Apps</a:t>
            </a:r>
            <a:endParaRPr lang="en-US" sz="1600" dirty="0"/>
          </a:p>
          <a:p>
            <a:r>
              <a:rPr lang="en-US" sz="1600" dirty="0"/>
              <a:t>Waste management</a:t>
            </a:r>
          </a:p>
          <a:p>
            <a:r>
              <a:rPr lang="en-US" sz="1600" dirty="0"/>
              <a:t>Rescue posts and evacuation system</a:t>
            </a:r>
          </a:p>
          <a:p>
            <a:r>
              <a:rPr lang="en-US" sz="1600" dirty="0"/>
              <a:t>Ancillary </a:t>
            </a:r>
            <a:r>
              <a:rPr lang="en-US" sz="1600" dirty="0" smtClean="0"/>
              <a:t>trails</a:t>
            </a:r>
          </a:p>
          <a:p>
            <a:r>
              <a:rPr lang="en-US" sz="1600" dirty="0" smtClean="0"/>
              <a:t>Insurance</a:t>
            </a:r>
            <a:endParaRPr lang="en-IN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357298"/>
            <a:ext cx="4176464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5413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000" y="108000"/>
            <a:ext cx="8856000" cy="66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134406" y="5487775"/>
            <a:ext cx="69127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Bradley Hand ITC" pitchFamily="66" charset="0"/>
              </a:rPr>
              <a:t>Take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Bradley Hand ITC" pitchFamily="66" charset="0"/>
              </a:rPr>
              <a:t>only photographs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Bradley Hand ITC" pitchFamily="66" charset="0"/>
              </a:rPr>
              <a:t>…….</a:t>
            </a:r>
          </a:p>
          <a:p>
            <a:pPr algn="just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Bradley Hand ITC" pitchFamily="66" charset="0"/>
              </a:rPr>
              <a:t>	Leave only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Bradley Hand ITC" pitchFamily="66" charset="0"/>
              </a:rPr>
              <a:t>f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Bradley Hand ITC" pitchFamily="66" charset="0"/>
              </a:rPr>
              <a:t>ootprints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Bradley Hand ITC" pitchFamily="66" charset="0"/>
              </a:rPr>
              <a:t>………</a:t>
            </a:r>
          </a:p>
          <a:p>
            <a:pPr algn="just"/>
            <a:endParaRPr lang="en-US" sz="3200" b="1" dirty="0">
              <a:solidFill>
                <a:schemeClr val="bg1">
                  <a:lumMod val="95000"/>
                </a:schemeClr>
              </a:solidFill>
              <a:latin typeface="Bradley Hand ITC" pitchFamily="66" charset="0"/>
            </a:endParaRPr>
          </a:p>
          <a:p>
            <a:pPr algn="just"/>
            <a:endParaRPr lang="en-US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160338"/>
            <a:ext cx="8229600" cy="1143000"/>
          </a:xfrm>
        </p:spPr>
        <p:txBody>
          <a:bodyPr/>
          <a:lstStyle/>
          <a:p>
            <a:r>
              <a:rPr lang="en-US" dirty="0"/>
              <a:t>Eastern Indian Himalayan Trail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5562600"/>
            <a:ext cx="8534400" cy="10347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 err="1"/>
              <a:t>Mirik</a:t>
            </a:r>
            <a:r>
              <a:rPr lang="en-US" sz="1800" dirty="0"/>
              <a:t> Lake to Darjeeling, </a:t>
            </a:r>
            <a:r>
              <a:rPr lang="en-US" sz="1800" dirty="0" err="1"/>
              <a:t>Sandakphu</a:t>
            </a:r>
            <a:r>
              <a:rPr lang="en-US" sz="1800" dirty="0"/>
              <a:t>, </a:t>
            </a:r>
            <a:r>
              <a:rPr lang="en-US" sz="1800" dirty="0" err="1"/>
              <a:t>Dzongri</a:t>
            </a:r>
            <a:r>
              <a:rPr lang="en-US" sz="1800" dirty="0"/>
              <a:t>, </a:t>
            </a:r>
            <a:r>
              <a:rPr lang="en-US" sz="1800" dirty="0" err="1"/>
              <a:t>Changu</a:t>
            </a:r>
            <a:r>
              <a:rPr lang="en-US" sz="1800" dirty="0"/>
              <a:t> Lake, Coronation Bridge,  </a:t>
            </a:r>
            <a:r>
              <a:rPr lang="en-US" sz="1800" dirty="0" err="1"/>
              <a:t>Bhalukpong</a:t>
            </a:r>
            <a:r>
              <a:rPr lang="en-US" sz="1800" dirty="0"/>
              <a:t>, </a:t>
            </a:r>
            <a:r>
              <a:rPr lang="en-US" sz="1800" dirty="0" err="1"/>
              <a:t>Tawang</a:t>
            </a:r>
            <a:r>
              <a:rPr lang="en-US" sz="1800" dirty="0"/>
              <a:t>, </a:t>
            </a:r>
            <a:r>
              <a:rPr lang="en-US" sz="1800" dirty="0" err="1"/>
              <a:t>Pasighat</a:t>
            </a:r>
            <a:r>
              <a:rPr lang="en-US" sz="1800" dirty="0"/>
              <a:t>, </a:t>
            </a:r>
            <a:r>
              <a:rPr lang="en-US" sz="1800" dirty="0" err="1"/>
              <a:t>Namdapha</a:t>
            </a:r>
            <a:r>
              <a:rPr lang="en-US" sz="1800" dirty="0"/>
              <a:t> NP &amp; Tiger Reserve( Arunachal Pradesh)</a:t>
            </a:r>
          </a:p>
          <a:p>
            <a:pPr marL="0" indent="0" algn="ctr">
              <a:buNone/>
            </a:pPr>
            <a:r>
              <a:rPr lang="en-US" sz="1800" dirty="0" err="1"/>
              <a:t>Approx</a:t>
            </a:r>
            <a:r>
              <a:rPr lang="en-US" sz="1800" dirty="0"/>
              <a:t> distance 1000/ 1200  </a:t>
            </a:r>
            <a:r>
              <a:rPr lang="en-US" sz="1800" dirty="0" err="1"/>
              <a:t>kms</a:t>
            </a:r>
            <a:endParaRPr lang="en-IN" sz="1800" dirty="0"/>
          </a:p>
        </p:txBody>
      </p:sp>
      <p:sp>
        <p:nvSpPr>
          <p:cNvPr id="4" name="AutoShape 2" descr="blob:https://web.whatsapp.com/63dfaaed-bf1f-4af2-9e3f-17ec528fde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2007" b="18168"/>
          <a:stretch/>
        </p:blipFill>
        <p:spPr>
          <a:xfrm>
            <a:off x="2527300" y="1066800"/>
            <a:ext cx="4095750" cy="4417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422" y="1198784"/>
            <a:ext cx="2568427" cy="1926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99" y="3205284"/>
            <a:ext cx="2568427" cy="1926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Country-side Icons - Free SVG &amp; PNG Country-side Images - Noun Proje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4864" y="6076238"/>
            <a:ext cx="731637" cy="73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cycle, bike, race, ride, riding, sport icon - Download on Iconfind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02" y="6076238"/>
            <a:ext cx="781762" cy="7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49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 Himalayan Trails Extension 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104" y="1582952"/>
            <a:ext cx="3178696" cy="44655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/>
              <a:t>Western &amp; Eastern Trail Extension in Nepal and Bhutan</a:t>
            </a:r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Great Himalayan Trail in Nepal</a:t>
            </a:r>
            <a:r>
              <a:rPr lang="en-US" sz="2000" dirty="0"/>
              <a:t> : </a:t>
            </a:r>
            <a:r>
              <a:rPr lang="en-US" sz="2000" dirty="0" err="1"/>
              <a:t>Joljibi</a:t>
            </a:r>
            <a:r>
              <a:rPr lang="en-US" sz="2000" dirty="0"/>
              <a:t>/  till the </a:t>
            </a:r>
            <a:r>
              <a:rPr lang="en-US" sz="2000" dirty="0" err="1"/>
              <a:t>Singalila</a:t>
            </a:r>
            <a:r>
              <a:rPr lang="en-US" sz="2000" dirty="0"/>
              <a:t> Ridge </a:t>
            </a:r>
          </a:p>
          <a:p>
            <a:pPr marL="0" indent="0" algn="ctr">
              <a:buNone/>
            </a:pPr>
            <a:r>
              <a:rPr lang="en-US" sz="2000" dirty="0"/>
              <a:t>(Kanchenjunga area) </a:t>
            </a:r>
          </a:p>
          <a:p>
            <a:pPr marL="0" indent="0" algn="ctr">
              <a:buNone/>
            </a:pPr>
            <a:r>
              <a:rPr lang="en-US" sz="2000" dirty="0"/>
              <a:t>Distance : 1700 kms</a:t>
            </a:r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Trans Bhutan Trail : </a:t>
            </a:r>
            <a:r>
              <a:rPr lang="en-US" sz="2000" dirty="0" err="1"/>
              <a:t>Haa</a:t>
            </a:r>
            <a:r>
              <a:rPr lang="en-US" sz="2000" dirty="0"/>
              <a:t> in west Bhutan till Trashigang in the east </a:t>
            </a:r>
          </a:p>
          <a:p>
            <a:pPr marL="0" indent="0" algn="ctr">
              <a:buNone/>
            </a:pPr>
            <a:r>
              <a:rPr lang="en-IN" sz="2000" dirty="0"/>
              <a:t>Distance approx. : 400 </a:t>
            </a:r>
            <a:r>
              <a:rPr lang="en-IN" sz="2000" dirty="0" err="1"/>
              <a:t>kms</a:t>
            </a:r>
            <a:endParaRPr lang="en-IN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214422"/>
            <a:ext cx="4857784" cy="5202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9050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41438"/>
          </a:xfrm>
        </p:spPr>
        <p:txBody>
          <a:bodyPr>
            <a:normAutofit fontScale="90000"/>
          </a:bodyPr>
          <a:lstStyle/>
          <a:p>
            <a:r>
              <a:rPr lang="en-US" dirty="0"/>
              <a:t>Ganga Heritage &amp; Nature Trail</a:t>
            </a:r>
            <a:br>
              <a:rPr lang="en-US" dirty="0"/>
            </a:br>
            <a:r>
              <a:rPr lang="en-US" dirty="0"/>
              <a:t>The soul of India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1200"/>
            <a:ext cx="8229600" cy="6759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1800" dirty="0" err="1"/>
              <a:t>Gaumukh</a:t>
            </a:r>
            <a:r>
              <a:rPr lang="en-IN" sz="1800" dirty="0"/>
              <a:t>- Uttarkashi – Rishikesh – Haridwar - Varanasi - Ganga Sagar </a:t>
            </a:r>
          </a:p>
          <a:p>
            <a:pPr marL="0" indent="0" algn="ctr">
              <a:buNone/>
            </a:pPr>
            <a:r>
              <a:rPr lang="en-IN" sz="1800" dirty="0"/>
              <a:t>Distance approx. : </a:t>
            </a:r>
            <a:r>
              <a:rPr lang="en-IN" sz="1800" dirty="0" smtClean="0"/>
              <a:t>2650 </a:t>
            </a:r>
            <a:r>
              <a:rPr lang="en-IN" sz="1800" dirty="0" err="1"/>
              <a:t>kms</a:t>
            </a:r>
            <a:endParaRPr lang="en-IN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754" t="27352" b="18545"/>
          <a:stretch/>
        </p:blipFill>
        <p:spPr>
          <a:xfrm>
            <a:off x="2764474" y="1286522"/>
            <a:ext cx="3788726" cy="436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7129" y="3124200"/>
            <a:ext cx="2568427" cy="1926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Bicycle, bike, race, ride, riding, sport icon - Download on Iconfin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02" y="6076238"/>
            <a:ext cx="781762" cy="7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untry-side Icons - Free SVG &amp; PNG Country-side Images - Noun Proje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4864" y="6076238"/>
            <a:ext cx="731637" cy="73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omukh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34204"/>
            <a:ext cx="2726721" cy="1818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49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ad tri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0" r="11438"/>
          <a:stretch/>
        </p:blipFill>
        <p:spPr bwMode="auto">
          <a:xfrm>
            <a:off x="300822" y="2352362"/>
            <a:ext cx="2895601" cy="221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_Hindu_temple,_Amarkantak_Madhya_Pradesh_Ind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6587" y="2249988"/>
            <a:ext cx="3506273" cy="2342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Calibri (Headings)"/>
              </a:rPr>
              <a:t>Narmada River Trail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720" y="4929198"/>
            <a:ext cx="8215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Jageshwar</a:t>
            </a:r>
            <a:r>
              <a:rPr lang="en-US" dirty="0"/>
              <a:t>, Gujarat - </a:t>
            </a:r>
            <a:r>
              <a:rPr lang="en-US" dirty="0" err="1"/>
              <a:t>Omkareshwar</a:t>
            </a:r>
            <a:r>
              <a:rPr lang="en-US" dirty="0"/>
              <a:t>, Jabalpur, Madhya Pradesh - </a:t>
            </a:r>
            <a:r>
              <a:rPr lang="en-US" dirty="0" err="1"/>
              <a:t>AmarKantak</a:t>
            </a:r>
            <a:r>
              <a:rPr lang="en-US" dirty="0"/>
              <a:t>, </a:t>
            </a:r>
            <a:r>
              <a:rPr lang="en-US" dirty="0" err="1"/>
              <a:t>Chattisgarh</a:t>
            </a:r>
            <a:r>
              <a:rPr lang="en-US" dirty="0"/>
              <a:t>  </a:t>
            </a:r>
          </a:p>
          <a:p>
            <a:endParaRPr lang="en-IN" dirty="0"/>
          </a:p>
          <a:p>
            <a:r>
              <a:rPr lang="en-IN" dirty="0"/>
              <a:t>Distance approx. : 1100 </a:t>
            </a:r>
            <a:r>
              <a:rPr lang="en-IN" dirty="0" err="1"/>
              <a:t>kms</a:t>
            </a:r>
            <a:endParaRPr lang="en-IN" dirty="0"/>
          </a:p>
        </p:txBody>
      </p:sp>
      <p:pic>
        <p:nvPicPr>
          <p:cNvPr id="11" name="Picture 4" descr="Bicycle, bike, race, ride, riding, sport icon - Download on Iconfind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02" y="6076238"/>
            <a:ext cx="781762" cy="7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ountry-side Icons - Free SVG &amp; PNG Country-side Images - Noun Projec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4864" y="6076238"/>
            <a:ext cx="731637" cy="73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WhatsApp Image 2022-11-19 at 10.55.57 AM.jpeg"/>
          <p:cNvPicPr>
            <a:picLocks noChangeAspect="1"/>
          </p:cNvPicPr>
          <p:nvPr/>
        </p:nvPicPr>
        <p:blipFill>
          <a:blip r:embed="rId7"/>
          <a:srcRect t="31250" b="30208"/>
          <a:stretch>
            <a:fillRect/>
          </a:stretch>
        </p:blipFill>
        <p:spPr>
          <a:xfrm>
            <a:off x="2744197" y="2099842"/>
            <a:ext cx="3512730" cy="26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2643174" y="1428736"/>
            <a:ext cx="3714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alibri (Headings)"/>
              </a:rPr>
              <a:t>The Heart of India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112201" y="4378893"/>
            <a:ext cx="77777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i="1" dirty="0">
                <a:solidFill>
                  <a:schemeClr val="bg2"/>
                </a:solidFill>
              </a:rPr>
              <a:t>Photo: @</a:t>
            </a:r>
            <a:r>
              <a:rPr lang="en-US" sz="600" i="1" dirty="0" err="1">
                <a:solidFill>
                  <a:schemeClr val="bg2"/>
                </a:solidFill>
              </a:rPr>
              <a:t>wikipedia</a:t>
            </a:r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99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2-11-18 at 11.13.40 A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573" y="1617543"/>
            <a:ext cx="5551899" cy="4163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357290" y="714356"/>
            <a:ext cx="592935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Calibri (Headings)"/>
              </a:rPr>
              <a:t>Mega Trails &amp; Indian States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6838" y="2714620"/>
            <a:ext cx="378621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Calibri (Headings)"/>
              </a:rPr>
              <a:t>    </a:t>
            </a:r>
            <a:r>
              <a:rPr lang="en-US" sz="1300" b="1" dirty="0">
                <a:latin typeface="Calibri (Headings)"/>
              </a:rPr>
              <a:t>Eastern India Himalayas Trail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100" dirty="0">
                <a:latin typeface="Calibri (Headings)"/>
              </a:rPr>
              <a:t>West Bengal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100" dirty="0">
                <a:latin typeface="Calibri (Headings)"/>
              </a:rPr>
              <a:t>Sikkim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100" dirty="0">
                <a:latin typeface="Calibri (Headings)"/>
              </a:rPr>
              <a:t>Assam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100" dirty="0">
                <a:latin typeface="Calibri (Headings)"/>
              </a:rPr>
              <a:t>Arunachal Pradesh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795450"/>
            <a:ext cx="378621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300" b="1" dirty="0">
                <a:latin typeface="Calibri (Headings)"/>
              </a:rPr>
              <a:t>    Western Indian Himalayan Trail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100" dirty="0">
                <a:latin typeface="Calibri (Headings)"/>
              </a:rPr>
              <a:t>Jammu &amp; Kashmir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100" dirty="0" err="1">
                <a:latin typeface="Calibri (Headings)"/>
              </a:rPr>
              <a:t>Ladakh</a:t>
            </a:r>
            <a:endParaRPr lang="en-US" sz="1100" dirty="0">
              <a:latin typeface="Calibri (Headings)"/>
            </a:endParaRPr>
          </a:p>
          <a:p>
            <a:pPr marL="742950" lvl="1" indent="-285750">
              <a:buFont typeface="+mj-lt"/>
              <a:buAutoNum type="romanUcPeriod"/>
            </a:pPr>
            <a:r>
              <a:rPr lang="en-US" sz="1100" dirty="0">
                <a:latin typeface="Calibri (Headings)"/>
              </a:rPr>
              <a:t>Himachal Pradesh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100" dirty="0">
                <a:latin typeface="Calibri (Headings)"/>
              </a:rPr>
              <a:t>Uttarakhand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3610844"/>
            <a:ext cx="378621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b="1" dirty="0">
                <a:latin typeface="Calibri (Headings)"/>
              </a:rPr>
              <a:t>   </a:t>
            </a:r>
            <a:r>
              <a:rPr lang="en-US" sz="1300" b="1" dirty="0">
                <a:latin typeface="Calibri (Headings)"/>
              </a:rPr>
              <a:t>Ganga Heritage &amp; Nature Trail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100" dirty="0">
                <a:latin typeface="Calibri (Headings)"/>
              </a:rPr>
              <a:t>Uttarakhand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100" dirty="0">
                <a:latin typeface="Calibri (Headings)"/>
              </a:rPr>
              <a:t>Uttar Pradesh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100" dirty="0">
                <a:latin typeface="Calibri (Headings)"/>
              </a:rPr>
              <a:t>Bihar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100" dirty="0">
                <a:latin typeface="Calibri (Headings)"/>
              </a:rPr>
              <a:t>Jharkhand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100" dirty="0">
                <a:latin typeface="Calibri (Headings)"/>
              </a:rPr>
              <a:t>West Bengal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4786322"/>
            <a:ext cx="37862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300" b="1" dirty="0">
                <a:latin typeface="Calibri (Headings)"/>
              </a:rPr>
              <a:t>   Narmada River Trail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100" dirty="0">
                <a:latin typeface="Calibri (Headings)"/>
              </a:rPr>
              <a:t>Gujarat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100" dirty="0">
                <a:latin typeface="Calibri (Headings)"/>
              </a:rPr>
              <a:t>Madhya Pradesh</a:t>
            </a:r>
          </a:p>
          <a:p>
            <a:pPr marL="742950" lvl="1" indent="-285750">
              <a:buFont typeface="+mj-lt"/>
              <a:buAutoNum type="romanUcPeriod"/>
            </a:pPr>
            <a:r>
              <a:rPr lang="en-US" sz="1100" dirty="0">
                <a:latin typeface="Calibri (Headings)"/>
              </a:rPr>
              <a:t>Chhattisgarh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3276600" cy="399969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Global model for Sustainable Tourism</a:t>
            </a:r>
          </a:p>
          <a:p>
            <a:r>
              <a:rPr lang="en-US" sz="2000" dirty="0"/>
              <a:t>Integrate far flung regions into the mainstream</a:t>
            </a:r>
          </a:p>
          <a:p>
            <a:r>
              <a:rPr lang="en-US" sz="2000" dirty="0"/>
              <a:t>Generate economic activity</a:t>
            </a:r>
          </a:p>
          <a:p>
            <a:r>
              <a:rPr lang="en-US" sz="2000" dirty="0"/>
              <a:t>Employment</a:t>
            </a:r>
          </a:p>
          <a:p>
            <a:r>
              <a:rPr lang="en-US" sz="2000" dirty="0"/>
              <a:t>Empower communities</a:t>
            </a:r>
          </a:p>
          <a:p>
            <a:r>
              <a:rPr lang="en-US" sz="2000" dirty="0"/>
              <a:t>Border Tourism</a:t>
            </a:r>
          </a:p>
          <a:p>
            <a:r>
              <a:rPr lang="en-US" sz="2000" dirty="0"/>
              <a:t>Ancillary Trails</a:t>
            </a:r>
          </a:p>
          <a:p>
            <a:r>
              <a:rPr lang="en-US" sz="2000" dirty="0"/>
              <a:t>Hub for responsible adventure travel</a:t>
            </a:r>
            <a:endParaRPr lang="en-IN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981200"/>
            <a:ext cx="5005139" cy="3753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699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241205"/>
            <a:ext cx="4929223" cy="420667"/>
          </a:xfrm>
        </p:spPr>
        <p:txBody>
          <a:bodyPr>
            <a:noAutofit/>
          </a:bodyPr>
          <a:lstStyle/>
          <a:p>
            <a:pPr algn="l"/>
            <a:r>
              <a:rPr lang="en-US" sz="2000" b="1" dirty="0"/>
              <a:t>Game Changer for remote regions of India</a:t>
            </a:r>
            <a:endParaRPr lang="en-IN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41" y="694905"/>
            <a:ext cx="3150863" cy="240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6186" y="3102392"/>
            <a:ext cx="32172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Employment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4905"/>
            <a:ext cx="3279308" cy="243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16016" y="3112631"/>
            <a:ext cx="3279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Economic Development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76185" y="6112051"/>
            <a:ext cx="32835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Responsible Adventure Tourism Hub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/>
          <a:srcRect b="11053"/>
          <a:stretch/>
        </p:blipFill>
        <p:spPr bwMode="auto">
          <a:xfrm>
            <a:off x="4716016" y="3497780"/>
            <a:ext cx="3279308" cy="258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4716016" y="6103572"/>
            <a:ext cx="3279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Border Tourism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3"/>
          <a:stretch/>
        </p:blipFill>
        <p:spPr bwMode="auto">
          <a:xfrm>
            <a:off x="1145098" y="3497780"/>
            <a:ext cx="3148306" cy="258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402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2408</TotalTime>
  <Words>724</Words>
  <Application>Microsoft Office PowerPoint</Application>
  <PresentationFormat>On-screen Show (4:3)</PresentationFormat>
  <Paragraphs>230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Bradley Hand ITC</vt:lpstr>
      <vt:lpstr>Calibri</vt:lpstr>
      <vt:lpstr>Calibri (Body)</vt:lpstr>
      <vt:lpstr>Calibri (Headings)</vt:lpstr>
      <vt:lpstr>Elephant</vt:lpstr>
      <vt:lpstr>Vrinda</vt:lpstr>
      <vt:lpstr>Wingdings</vt:lpstr>
      <vt:lpstr>Office Theme</vt:lpstr>
      <vt:lpstr>PowerPoint Presentation</vt:lpstr>
      <vt:lpstr>Western Indian Himalayan Trail</vt:lpstr>
      <vt:lpstr>Eastern Indian Himalayan Trail</vt:lpstr>
      <vt:lpstr>Trans Himalayan Trails Extension  </vt:lpstr>
      <vt:lpstr>Ganga Heritage &amp; Nature Trail The soul of India </vt:lpstr>
      <vt:lpstr>Narmada River Trail</vt:lpstr>
      <vt:lpstr>PowerPoint Presentation</vt:lpstr>
      <vt:lpstr>Vision</vt:lpstr>
      <vt:lpstr>Game Changer for remote regions of India</vt:lpstr>
      <vt:lpstr>Trails with a difference…</vt:lpstr>
      <vt:lpstr> World Class Experience</vt:lpstr>
      <vt:lpstr>Local Community</vt:lpstr>
      <vt:lpstr>Access</vt:lpstr>
      <vt:lpstr>Communication</vt:lpstr>
      <vt:lpstr>Sustainability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Moving Forward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Indian Mega Trails</dc:title>
  <dc:creator>Salim</dc:creator>
  <cp:lastModifiedBy>DELL</cp:lastModifiedBy>
  <cp:revision>208</cp:revision>
  <dcterms:created xsi:type="dcterms:W3CDTF">2022-11-01T11:38:43Z</dcterms:created>
  <dcterms:modified xsi:type="dcterms:W3CDTF">2023-03-28T13:08:17Z</dcterms:modified>
</cp:coreProperties>
</file>